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ms-office.activeX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activeX/activeX1.xml" ContentType="application/vnd.ms-office.activeX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7" d="100"/>
          <a:sy n="87" d="100"/>
        </p:scale>
        <p:origin x="-864" y="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1C8EC-09AD-40D6-ABA9-D8ECEFD017D5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9AE2F-2CB5-4F4C-89B4-52FA72F297A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1C8EC-09AD-40D6-ABA9-D8ECEFD017D5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9AE2F-2CB5-4F4C-89B4-52FA72F297A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1C8EC-09AD-40D6-ABA9-D8ECEFD017D5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9AE2F-2CB5-4F4C-89B4-52FA72F297A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1C8EC-09AD-40D6-ABA9-D8ECEFD017D5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9AE2F-2CB5-4F4C-89B4-52FA72F297A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1C8EC-09AD-40D6-ABA9-D8ECEFD017D5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9AE2F-2CB5-4F4C-89B4-52FA72F297A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1C8EC-09AD-40D6-ABA9-D8ECEFD017D5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9AE2F-2CB5-4F4C-89B4-52FA72F297A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1C8EC-09AD-40D6-ABA9-D8ECEFD017D5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9AE2F-2CB5-4F4C-89B4-52FA72F297A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1C8EC-09AD-40D6-ABA9-D8ECEFD017D5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9AE2F-2CB5-4F4C-89B4-52FA72F297A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1C8EC-09AD-40D6-ABA9-D8ECEFD017D5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9AE2F-2CB5-4F4C-89B4-52FA72F297A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1C8EC-09AD-40D6-ABA9-D8ECEFD017D5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9AE2F-2CB5-4F4C-89B4-52FA72F297A9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1C8EC-09AD-40D6-ABA9-D8ECEFD017D5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6F9AE2F-2CB5-4F4C-89B4-52FA72F297A9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D91C8EC-09AD-40D6-ABA9-D8ECEFD017D5}" type="datetimeFigureOut">
              <a:rPr lang="es-CO" smtClean="0"/>
              <a:pPr/>
              <a:t>22/11/2015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6F9AE2F-2CB5-4F4C-89B4-52FA72F297A9}" type="slidenum">
              <a:rPr lang="es-CO" smtClean="0"/>
              <a:pPr/>
              <a:t>‹Nº›</a:t>
            </a:fld>
            <a:endParaRPr lang="es-CO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hyperlink" Target="trabajo%20final%20Excel.xls" TargetMode="External"/><Relationship Id="rId4" Type="http://schemas.openxmlformats.org/officeDocument/2006/relationships/hyperlink" Target="LEGISLACION%20LABORAL.docx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428604"/>
            <a:ext cx="7772400" cy="1470025"/>
          </a:xfrm>
        </p:spPr>
        <p:txBody>
          <a:bodyPr>
            <a:normAutofit/>
          </a:bodyPr>
          <a:lstStyle/>
          <a:p>
            <a:r>
              <a:rPr lang="es-CO" sz="2800" b="1" dirty="0" smtClean="0"/>
              <a:t>Legislación laboral para la liquidación de una nomina</a:t>
            </a:r>
            <a:endParaRPr lang="es-CO" sz="28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14348" y="1857364"/>
            <a:ext cx="7643866" cy="4429156"/>
          </a:xfrm>
        </p:spPr>
        <p:txBody>
          <a:bodyPr>
            <a:normAutofit/>
          </a:bodyPr>
          <a:lstStyle/>
          <a:p>
            <a:pPr algn="l"/>
            <a:endParaRPr lang="es-CO" sz="2000" dirty="0">
              <a:solidFill>
                <a:schemeClr val="accent3">
                  <a:lumMod val="75000"/>
                </a:schemeClr>
              </a:solidFill>
            </a:endParaRPr>
          </a:p>
          <a:p>
            <a:pPr algn="l"/>
            <a:endParaRPr lang="es-CO" sz="2000" dirty="0"/>
          </a:p>
          <a:p>
            <a:pPr algn="l"/>
            <a:endParaRPr lang="es-CO" sz="2000" dirty="0" smtClean="0"/>
          </a:p>
          <a:p>
            <a:pPr algn="l"/>
            <a:endParaRPr lang="es-CO" sz="2000" dirty="0"/>
          </a:p>
        </p:txBody>
      </p:sp>
      <p:sp>
        <p:nvSpPr>
          <p:cNvPr id="4" name="3 Redondear rectángulo de esquina diagonal"/>
          <p:cNvSpPr/>
          <p:nvPr/>
        </p:nvSpPr>
        <p:spPr>
          <a:xfrm>
            <a:off x="857224" y="1928802"/>
            <a:ext cx="2643206" cy="357190"/>
          </a:xfrm>
          <a:prstGeom prst="round2DiagRect">
            <a:avLst/>
          </a:prstGeom>
          <a:solidFill>
            <a:schemeClr val="bg2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hlinkClick r:id="rId4" action="ppaction://hlinkfile"/>
              </a:rPr>
              <a:t>Legislación laboral </a:t>
            </a:r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5" name="4 Redondear rectángulo de esquina diagonal"/>
          <p:cNvSpPr/>
          <p:nvPr/>
        </p:nvSpPr>
        <p:spPr>
          <a:xfrm>
            <a:off x="857224" y="2571744"/>
            <a:ext cx="2643206" cy="357190"/>
          </a:xfrm>
          <a:prstGeom prst="round2DiagRect">
            <a:avLst/>
          </a:prstGeom>
          <a:solidFill>
            <a:schemeClr val="bg2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hlinkClick r:id="rId5" action="ppaction://hlinkfile"/>
              </a:rPr>
              <a:t>Liquidación de nomina </a:t>
            </a:r>
            <a:endParaRPr lang="es-CO" dirty="0"/>
          </a:p>
        </p:txBody>
      </p:sp>
    </p:spTree>
    <p:controls>
      <p:control spid="1028" name="ShockwaveFlash1" r:id="rId2" imgW="5329449" imgH="2592534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txBody>
          <a:bodyPr/>
          <a:lstStyle/>
          <a:p>
            <a:pPr>
              <a:buNone/>
            </a:pPr>
            <a:r>
              <a:rPr lang="es-CO" b="1" dirty="0" smtClean="0">
                <a:solidFill>
                  <a:schemeClr val="bg2">
                    <a:lumMod val="25000"/>
                  </a:schemeClr>
                </a:solidFill>
              </a:rPr>
              <a:t>¿Qué es nomina?</a:t>
            </a:r>
          </a:p>
          <a:p>
            <a:pPr>
              <a:buNone/>
            </a:pPr>
            <a:r>
              <a:rPr lang="es-CO" sz="2000" dirty="0" smtClean="0"/>
              <a:t>En una empresa, la </a:t>
            </a:r>
            <a:r>
              <a:rPr lang="es-CO" sz="2000" b="1" dirty="0" smtClean="0"/>
              <a:t>nómina</a:t>
            </a:r>
            <a:r>
              <a:rPr lang="es-CO" sz="2000" dirty="0" smtClean="0"/>
              <a:t> es la suma de todos los registros financieros de los sueldos de los empleados, incluyendo los salarios, las bonificaciones y las deducciones. En la contabilidad, la nómina se refiere a la cantidad pagada a los empleados por los servicios que prestaron durante un cierto período de tiempo. </a:t>
            </a:r>
          </a:p>
          <a:p>
            <a:pPr>
              <a:buNone/>
            </a:pPr>
            <a:r>
              <a:rPr lang="es-CO" sz="1400" dirty="0" smtClean="0"/>
              <a:t>       Fuente: https://es.wikipedia.org/wiki/N%C3%B3mina</a:t>
            </a:r>
          </a:p>
          <a:p>
            <a:pPr>
              <a:buNone/>
            </a:pPr>
            <a:endParaRPr lang="es-CO" sz="1400" dirty="0" smtClean="0"/>
          </a:p>
          <a:p>
            <a:pPr>
              <a:buNone/>
            </a:pPr>
            <a:endParaRPr lang="es-CO" sz="1400" dirty="0" smtClean="0"/>
          </a:p>
          <a:p>
            <a:pPr>
              <a:buNone/>
            </a:pPr>
            <a:endParaRPr lang="es-CO" sz="1400" dirty="0" smtClean="0"/>
          </a:p>
          <a:p>
            <a:pPr>
              <a:buNone/>
            </a:pPr>
            <a:endParaRPr lang="es-CO" sz="1400" dirty="0" smtClean="0"/>
          </a:p>
          <a:p>
            <a:pPr>
              <a:buNone/>
            </a:pPr>
            <a:endParaRPr lang="es-CO" sz="1400" dirty="0" smtClean="0"/>
          </a:p>
          <a:p>
            <a:pPr>
              <a:buNone/>
            </a:pPr>
            <a:endParaRPr lang="es-CO" sz="1400" dirty="0" smtClean="0"/>
          </a:p>
          <a:p>
            <a:pPr>
              <a:buNone/>
            </a:pPr>
            <a:endParaRPr lang="es-CO" sz="1400" dirty="0" smtClean="0"/>
          </a:p>
          <a:p>
            <a:pPr>
              <a:buNone/>
            </a:pPr>
            <a:endParaRPr lang="es-CO" sz="1400" dirty="0" smtClean="0"/>
          </a:p>
          <a:p>
            <a:pPr>
              <a:buNone/>
            </a:pPr>
            <a:endParaRPr lang="es-CO" sz="1400" dirty="0" smtClean="0"/>
          </a:p>
          <a:p>
            <a:pPr>
              <a:buNone/>
            </a:pPr>
            <a:endParaRPr lang="es-CO" sz="1400" dirty="0" smtClean="0"/>
          </a:p>
          <a:p>
            <a:pPr>
              <a:buNone/>
            </a:pPr>
            <a:r>
              <a:rPr lang="es-CO" sz="1400" dirty="0" smtClean="0"/>
              <a:t>Fuente: http://revolutionenlanube.com/CONOCEREVOLUTION/SOLUCIONES.aspx</a:t>
            </a:r>
            <a:endParaRPr lang="es-CO" sz="1400" dirty="0"/>
          </a:p>
        </p:txBody>
      </p:sp>
      <p:pic>
        <p:nvPicPr>
          <p:cNvPr id="4" name="3 Imagen" descr="TrabajoRealizad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57554" y="3000372"/>
            <a:ext cx="2538984" cy="2538984"/>
          </a:xfrm>
          <a:prstGeom prst="rect">
            <a:avLst/>
          </a:prstGeom>
        </p:spPr>
      </p:pic>
      <p:sp>
        <p:nvSpPr>
          <p:cNvPr id="5" name="4 Rectángulo redondeado"/>
          <p:cNvSpPr/>
          <p:nvPr/>
        </p:nvSpPr>
        <p:spPr>
          <a:xfrm>
            <a:off x="7286644" y="6000768"/>
            <a:ext cx="1500166" cy="571504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hlinkClick r:id="" action="ppaction://hlinkshowjump?jump=firstslide"/>
              </a:rPr>
              <a:t>MENU</a:t>
            </a:r>
            <a:r>
              <a:rPr lang="es-CO" dirty="0" smtClean="0"/>
              <a:t> </a:t>
            </a: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967434"/>
          </a:xfrm>
        </p:spPr>
        <p:txBody>
          <a:bodyPr/>
          <a:lstStyle/>
          <a:p>
            <a:pPr algn="ctr">
              <a:buNone/>
            </a:pPr>
            <a:r>
              <a:rPr lang="es-CO" sz="2000" b="1" dirty="0" smtClean="0">
                <a:solidFill>
                  <a:schemeClr val="bg2">
                    <a:lumMod val="25000"/>
                  </a:schemeClr>
                </a:solidFill>
              </a:rPr>
              <a:t>Aportes  Empleador</a:t>
            </a:r>
          </a:p>
          <a:p>
            <a:pPr>
              <a:buNone/>
            </a:pPr>
            <a:r>
              <a:rPr lang="es-CO" sz="2000" dirty="0" smtClean="0"/>
              <a:t>Sena 2%</a:t>
            </a:r>
            <a:endParaRPr lang="es-CO" sz="2000" b="1" dirty="0" smtClean="0"/>
          </a:p>
          <a:p>
            <a:pPr>
              <a:buNone/>
            </a:pPr>
            <a:r>
              <a:rPr lang="es-CO" sz="2000" dirty="0" smtClean="0"/>
              <a:t>ICBF 3%	</a:t>
            </a:r>
          </a:p>
          <a:p>
            <a:pPr>
              <a:buNone/>
            </a:pPr>
            <a:r>
              <a:rPr lang="es-CO" sz="2000" dirty="0" smtClean="0"/>
              <a:t>Cajas de Compensación Familiar 4%</a:t>
            </a:r>
          </a:p>
          <a:p>
            <a:pPr>
              <a:buNone/>
            </a:pPr>
            <a:r>
              <a:rPr lang="es-CO" sz="2000" dirty="0" smtClean="0"/>
              <a:t>Cesantías 8.33%</a:t>
            </a:r>
          </a:p>
          <a:p>
            <a:pPr>
              <a:buNone/>
            </a:pPr>
            <a:r>
              <a:rPr lang="es-CO" sz="2000" dirty="0" smtClean="0"/>
              <a:t>Prima de servicios 8.33%</a:t>
            </a:r>
          </a:p>
          <a:p>
            <a:pPr>
              <a:buNone/>
            </a:pPr>
            <a:r>
              <a:rPr lang="es-CO" sz="2000" dirty="0" smtClean="0"/>
              <a:t>Vacaciones 4.17%</a:t>
            </a:r>
          </a:p>
          <a:p>
            <a:pPr>
              <a:buNone/>
            </a:pPr>
            <a:r>
              <a:rPr lang="es-CO" sz="2000" dirty="0" smtClean="0"/>
              <a:t>Intereses sobre las Cesantías 1% mensual</a:t>
            </a:r>
          </a:p>
          <a:p>
            <a:pPr>
              <a:buNone/>
            </a:pPr>
            <a:r>
              <a:rPr lang="es-CO" sz="2000" dirty="0" smtClean="0"/>
              <a:t>Salud 8.5%  </a:t>
            </a:r>
          </a:p>
          <a:p>
            <a:pPr>
              <a:buNone/>
            </a:pPr>
            <a:r>
              <a:rPr lang="es-CO" sz="2000" dirty="0" smtClean="0"/>
              <a:t>Pensión 12% </a:t>
            </a:r>
          </a:p>
          <a:p>
            <a:pPr>
              <a:buNone/>
            </a:pPr>
            <a:r>
              <a:rPr lang="es-CO" sz="2000" dirty="0" smtClean="0"/>
              <a:t>Riesgos profesionales  0.522%</a:t>
            </a:r>
          </a:p>
          <a:p>
            <a:pPr>
              <a:buNone/>
            </a:pPr>
            <a:r>
              <a:rPr lang="es-CO" sz="2000" dirty="0" smtClean="0"/>
              <a:t>Estos porcentajes se sacan del total devengado pero hay que tener en cuenta que solo se incluye el auxilio de transporte para el calculo de prima de servicios y auxilio de cesantías ara lo demás no</a:t>
            </a:r>
            <a:endParaRPr lang="es-CO" sz="2000" dirty="0"/>
          </a:p>
        </p:txBody>
      </p:sp>
      <p:sp>
        <p:nvSpPr>
          <p:cNvPr id="4" name="3 Rectángulo redondeado"/>
          <p:cNvSpPr/>
          <p:nvPr/>
        </p:nvSpPr>
        <p:spPr>
          <a:xfrm>
            <a:off x="7429520" y="5929330"/>
            <a:ext cx="1357290" cy="571504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hlinkClick r:id="" action="ppaction://hlinkshowjump?jump=firstslide"/>
              </a:rPr>
              <a:t>MENU</a:t>
            </a:r>
            <a:r>
              <a:rPr lang="es-CO" dirty="0" smtClean="0"/>
              <a:t> </a:t>
            </a: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24558"/>
          </a:xfrm>
        </p:spPr>
        <p:txBody>
          <a:bodyPr/>
          <a:lstStyle/>
          <a:p>
            <a:pPr algn="ctr">
              <a:buNone/>
            </a:pPr>
            <a:endParaRPr lang="es-CO" dirty="0" smtClean="0"/>
          </a:p>
          <a:p>
            <a:pPr algn="ctr">
              <a:buNone/>
            </a:pPr>
            <a:r>
              <a:rPr lang="es-CO" b="1" dirty="0" smtClean="0">
                <a:solidFill>
                  <a:schemeClr val="bg2">
                    <a:lumMod val="25000"/>
                  </a:schemeClr>
                </a:solidFill>
              </a:rPr>
              <a:t>Aportes Empleado</a:t>
            </a:r>
          </a:p>
          <a:p>
            <a:pPr>
              <a:buNone/>
            </a:pPr>
            <a:r>
              <a:rPr lang="es-CO" dirty="0" smtClean="0"/>
              <a:t>Salud 4%</a:t>
            </a:r>
          </a:p>
          <a:p>
            <a:pPr>
              <a:buNone/>
            </a:pPr>
            <a:r>
              <a:rPr lang="es-CO" dirty="0" smtClean="0"/>
              <a:t>Pensión 4%</a:t>
            </a:r>
          </a:p>
          <a:p>
            <a:pPr>
              <a:buNone/>
            </a:pPr>
            <a:r>
              <a:rPr lang="es-CO" dirty="0" smtClean="0"/>
              <a:t>Se sacan del total devengado-auxilio de transporte.</a:t>
            </a:r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endParaRPr lang="es-CO" dirty="0"/>
          </a:p>
        </p:txBody>
      </p:sp>
      <p:sp>
        <p:nvSpPr>
          <p:cNvPr id="4" name="3 Rectángulo redondeado"/>
          <p:cNvSpPr/>
          <p:nvPr/>
        </p:nvSpPr>
        <p:spPr>
          <a:xfrm>
            <a:off x="7286644" y="6000768"/>
            <a:ext cx="1500166" cy="571504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hlinkClick r:id="" action="ppaction://hlinkshowjump?jump=firstslide"/>
              </a:rPr>
              <a:t>MENU</a:t>
            </a:r>
            <a:r>
              <a:rPr lang="es-CO" dirty="0" smtClean="0"/>
              <a:t> </a:t>
            </a: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95996"/>
          </a:xfrm>
        </p:spPr>
        <p:txBody>
          <a:bodyPr/>
          <a:lstStyle/>
          <a:p>
            <a:pPr algn="ctr">
              <a:buNone/>
            </a:pPr>
            <a:r>
              <a:rPr lang="es-CO" b="1" dirty="0" smtClean="0">
                <a:solidFill>
                  <a:schemeClr val="bg2">
                    <a:lumMod val="25000"/>
                  </a:schemeClr>
                </a:solidFill>
              </a:rPr>
              <a:t>Recargo de Horas Extras</a:t>
            </a:r>
          </a:p>
          <a:p>
            <a:pPr>
              <a:buNone/>
            </a:pPr>
            <a:r>
              <a:rPr lang="es-CO" sz="2000" dirty="0" smtClean="0">
                <a:solidFill>
                  <a:schemeClr val="bg2">
                    <a:lumMod val="50000"/>
                  </a:schemeClr>
                </a:solidFill>
              </a:rPr>
              <a:t>Diurna: 1.25</a:t>
            </a:r>
          </a:p>
          <a:p>
            <a:pPr>
              <a:buNone/>
            </a:pPr>
            <a:r>
              <a:rPr lang="es-CO" sz="2000" dirty="0" smtClean="0"/>
              <a:t>Salario*1.25*horas extras/240HED</a:t>
            </a:r>
          </a:p>
          <a:p>
            <a:pPr>
              <a:buNone/>
            </a:pPr>
            <a:r>
              <a:rPr lang="es-CO" sz="2000" dirty="0" smtClean="0">
                <a:solidFill>
                  <a:schemeClr val="bg2">
                    <a:lumMod val="50000"/>
                  </a:schemeClr>
                </a:solidFill>
              </a:rPr>
              <a:t>Nocturna: 1.75</a:t>
            </a:r>
          </a:p>
          <a:p>
            <a:pPr>
              <a:buNone/>
            </a:pPr>
            <a:r>
              <a:rPr lang="es-CO" sz="2000" dirty="0" smtClean="0"/>
              <a:t>Salario*1.75*horas extras/240HEN</a:t>
            </a:r>
          </a:p>
          <a:p>
            <a:pPr>
              <a:buNone/>
            </a:pPr>
            <a:r>
              <a:rPr lang="es-CO" sz="2000" dirty="0" smtClean="0">
                <a:solidFill>
                  <a:schemeClr val="bg2">
                    <a:lumMod val="50000"/>
                  </a:schemeClr>
                </a:solidFill>
              </a:rPr>
              <a:t>Festivas diurnas: 2.25 </a:t>
            </a:r>
          </a:p>
          <a:p>
            <a:pPr>
              <a:buNone/>
            </a:pPr>
            <a:r>
              <a:rPr lang="es-CO" sz="2000" dirty="0" smtClean="0"/>
              <a:t>Salario*2.25*horas extras/240 HFD</a:t>
            </a:r>
          </a:p>
          <a:p>
            <a:pPr>
              <a:buNone/>
            </a:pPr>
            <a:r>
              <a:rPr lang="es-CO" sz="2000" dirty="0" smtClean="0">
                <a:solidFill>
                  <a:schemeClr val="bg2">
                    <a:lumMod val="50000"/>
                  </a:schemeClr>
                </a:solidFill>
              </a:rPr>
              <a:t>Festivas nocturnas:</a:t>
            </a:r>
          </a:p>
          <a:p>
            <a:pPr>
              <a:buNone/>
            </a:pPr>
            <a:r>
              <a:rPr lang="es-CO" sz="2000" dirty="0" smtClean="0"/>
              <a:t>Salario*2.75*horas extras/240 HFN</a:t>
            </a:r>
            <a:endParaRPr lang="es-CO" sz="2800" dirty="0" smtClean="0"/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endParaRPr lang="es-CO" dirty="0"/>
          </a:p>
        </p:txBody>
      </p:sp>
      <p:sp>
        <p:nvSpPr>
          <p:cNvPr id="4" name="3 Rectángulo redondeado"/>
          <p:cNvSpPr/>
          <p:nvPr/>
        </p:nvSpPr>
        <p:spPr>
          <a:xfrm>
            <a:off x="7286644" y="6000768"/>
            <a:ext cx="1500166" cy="571504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bg2">
                    <a:lumMod val="75000"/>
                  </a:schemeClr>
                </a:solidFill>
                <a:hlinkClick r:id="" action="ppaction://hlinkshowjump?jump=firstslide"/>
              </a:rPr>
              <a:t>MENU</a:t>
            </a:r>
            <a:r>
              <a:rPr lang="es-CO" dirty="0" smtClean="0"/>
              <a:t> </a:t>
            </a: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205</TotalTime>
  <Words>71</Words>
  <Application>Microsoft Office PowerPoint</Application>
  <PresentationFormat>Presentación en pantalla (4:3)</PresentationFormat>
  <Paragraphs>55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Flujo</vt:lpstr>
      <vt:lpstr>Legislación laboral para la liquidación de una nomina</vt:lpstr>
      <vt:lpstr>Diapositiva 2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Legislación laboral para la liquidación de una nomina</dc:title>
  <dc:creator>monica figueroa</dc:creator>
  <cp:lastModifiedBy>monica figueroa</cp:lastModifiedBy>
  <cp:revision>22</cp:revision>
  <dcterms:created xsi:type="dcterms:W3CDTF">2015-11-19T14:29:21Z</dcterms:created>
  <dcterms:modified xsi:type="dcterms:W3CDTF">2015-11-23T01:15:36Z</dcterms:modified>
</cp:coreProperties>
</file>